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6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90" r:id="rId9"/>
    <p:sldId id="265" r:id="rId10"/>
    <p:sldId id="268" r:id="rId11"/>
    <p:sldId id="266" r:id="rId12"/>
    <p:sldId id="291" r:id="rId13"/>
    <p:sldId id="293" r:id="rId14"/>
    <p:sldId id="294" r:id="rId15"/>
    <p:sldId id="267" r:id="rId16"/>
    <p:sldId id="297" r:id="rId17"/>
    <p:sldId id="298" r:id="rId18"/>
    <p:sldId id="303" r:id="rId19"/>
    <p:sldId id="295" r:id="rId20"/>
    <p:sldId id="304" r:id="rId21"/>
    <p:sldId id="296" r:id="rId22"/>
    <p:sldId id="299" r:id="rId23"/>
    <p:sldId id="300" r:id="rId24"/>
    <p:sldId id="306" r:id="rId25"/>
    <p:sldId id="305" r:id="rId26"/>
    <p:sldId id="307" r:id="rId27"/>
    <p:sldId id="30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B0DEFA-0AB6-447F-89F8-C7647926D1BD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90"/>
            <p14:sldId id="265"/>
            <p14:sldId id="268"/>
            <p14:sldId id="266"/>
            <p14:sldId id="291"/>
            <p14:sldId id="293"/>
            <p14:sldId id="294"/>
            <p14:sldId id="267"/>
            <p14:sldId id="297"/>
            <p14:sldId id="298"/>
            <p14:sldId id="303"/>
            <p14:sldId id="295"/>
            <p14:sldId id="304"/>
            <p14:sldId id="296"/>
            <p14:sldId id="299"/>
            <p14:sldId id="300"/>
            <p14:sldId id="306"/>
            <p14:sldId id="305"/>
            <p14:sldId id="307"/>
            <p14:sldId id="30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ACEC"/>
    <a:srgbClr val="323D72"/>
    <a:srgbClr val="1287C3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6727" autoAdjust="0"/>
  </p:normalViewPr>
  <p:slideViewPr>
    <p:cSldViewPr snapToGrid="0">
      <p:cViewPr varScale="1">
        <p:scale>
          <a:sx n="112" d="100"/>
          <a:sy n="112" d="100"/>
        </p:scale>
        <p:origin x="402" y="96"/>
      </p:cViewPr>
      <p:guideLst/>
    </p:cSldViewPr>
  </p:slideViewPr>
  <p:outlineViewPr>
    <p:cViewPr>
      <p:scale>
        <a:sx n="33" d="100"/>
        <a:sy n="33" d="100"/>
      </p:scale>
      <p:origin x="0" y="-21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79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1351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1099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43448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1981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0824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63542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633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2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88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658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64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849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447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742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78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84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651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  <p:sldLayoutId id="2147483868" r:id="rId12"/>
    <p:sldLayoutId id="2147483869" r:id="rId13"/>
    <p:sldLayoutId id="2147483870" r:id="rId14"/>
    <p:sldLayoutId id="2147483871" r:id="rId15"/>
    <p:sldLayoutId id="2147483872" r:id="rId16"/>
    <p:sldLayoutId id="2147483873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EF08599-3FED-4288-A20D-E7BCAC3B8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group of cars driving on a road with smoke coming out of the front&#10;&#10;Description automatically generate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535" b="-1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9" name="Freeform 13">
            <a:extLst>
              <a:ext uri="{FF2B5EF4-FFF2-40B4-BE49-F238E27FC236}">
                <a16:creationId xmlns:a16="http://schemas.microsoft.com/office/drawing/2014/main" id="{C884A6B2-90E9-4BDB-8503-71AC02D395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6933" y="-16933"/>
            <a:ext cx="7340600" cy="6883400"/>
          </a:xfrm>
          <a:custGeom>
            <a:avLst/>
            <a:gdLst>
              <a:gd name="connsiteX0" fmla="*/ 5427133 w 7340600"/>
              <a:gd name="connsiteY0" fmla="*/ 8466 h 6883400"/>
              <a:gd name="connsiteX1" fmla="*/ 4783666 w 7340600"/>
              <a:gd name="connsiteY1" fmla="*/ 2573866 h 6883400"/>
              <a:gd name="connsiteX2" fmla="*/ 7340600 w 7340600"/>
              <a:gd name="connsiteY2" fmla="*/ 6874933 h 6883400"/>
              <a:gd name="connsiteX3" fmla="*/ 0 w 7340600"/>
              <a:gd name="connsiteY3" fmla="*/ 6883400 h 6883400"/>
              <a:gd name="connsiteX4" fmla="*/ 8466 w 7340600"/>
              <a:gd name="connsiteY4" fmla="*/ 0 h 6883400"/>
              <a:gd name="connsiteX5" fmla="*/ 5427133 w 7340600"/>
              <a:gd name="connsiteY5" fmla="*/ 8466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40600" h="6883400">
                <a:moveTo>
                  <a:pt x="5427133" y="8466"/>
                </a:moveTo>
                <a:lnTo>
                  <a:pt x="4783666" y="2573866"/>
                </a:lnTo>
                <a:lnTo>
                  <a:pt x="7340600" y="6874933"/>
                </a:lnTo>
                <a:lnTo>
                  <a:pt x="0" y="6883400"/>
                </a:lnTo>
                <a:lnTo>
                  <a:pt x="8466" y="0"/>
                </a:lnTo>
                <a:lnTo>
                  <a:pt x="5427133" y="8466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7671" y="922866"/>
            <a:ext cx="4080932" cy="3310468"/>
          </a:xfrm>
        </p:spPr>
        <p:txBody>
          <a:bodyPr>
            <a:normAutofit fontScale="90000"/>
          </a:bodyPr>
          <a:lstStyle/>
          <a:p>
            <a:pPr algn="l">
              <a:lnSpc>
                <a:spcPct val="90000"/>
              </a:lnSpc>
            </a:pPr>
            <a:br>
              <a:rPr lang="en-US" sz="4600" dirty="0">
                <a:solidFill>
                  <a:schemeClr val="bg1"/>
                </a:solidFill>
              </a:rPr>
            </a:br>
            <a:br>
              <a:rPr lang="en-US" sz="4600" dirty="0">
                <a:solidFill>
                  <a:schemeClr val="bg1"/>
                </a:solidFill>
              </a:rPr>
            </a:br>
            <a:br>
              <a:rPr lang="en-US" sz="4600" dirty="0">
                <a:solidFill>
                  <a:schemeClr val="bg1"/>
                </a:solidFill>
              </a:rPr>
            </a:br>
            <a:br>
              <a:rPr lang="en-US" sz="4600" dirty="0">
                <a:solidFill>
                  <a:schemeClr val="bg1"/>
                </a:solidFill>
              </a:rPr>
            </a:br>
            <a:br>
              <a:rPr lang="en-US" sz="4600" dirty="0">
                <a:solidFill>
                  <a:schemeClr val="bg1"/>
                </a:solidFill>
              </a:rPr>
            </a:br>
            <a:r>
              <a:rPr lang="en-US" sz="4600" dirty="0">
                <a:solidFill>
                  <a:schemeClr val="bg1"/>
                </a:solidFill>
              </a:rPr>
              <a:t>   </a:t>
            </a:r>
            <a:r>
              <a:rPr lang="en-US" sz="4600" b="1" dirty="0">
                <a:solidFill>
                  <a:srgbClr val="30ACEC"/>
                </a:solidFill>
              </a:rPr>
              <a:t>CO2  Emissions</a:t>
            </a:r>
            <a:r>
              <a:rPr lang="en-US" sz="4600" dirty="0">
                <a:solidFill>
                  <a:srgbClr val="30ACEC"/>
                </a:solidFill>
              </a:rPr>
              <a:t> </a:t>
            </a:r>
            <a:br>
              <a:rPr lang="en-US" sz="4600" dirty="0">
                <a:solidFill>
                  <a:schemeClr val="bg1"/>
                </a:solidFill>
              </a:rPr>
            </a:br>
            <a:r>
              <a:rPr lang="en-US" sz="4600" dirty="0">
                <a:solidFill>
                  <a:schemeClr val="bg1"/>
                </a:solidFill>
              </a:rPr>
              <a:t>                  by vehicles.</a:t>
            </a:r>
            <a:endParaRPr lang="en-IN" sz="46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44534"/>
            <a:ext cx="4080933" cy="939799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                 By : </a:t>
            </a:r>
            <a:b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Youssef Ismail</a:t>
            </a:r>
            <a:b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16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Mahmoud Hassan</a:t>
            </a:r>
            <a:endParaRPr lang="en-US" sz="1600" b="1" dirty="0">
              <a:solidFill>
                <a:schemeClr val="bg1">
                  <a:lumMod val="95000"/>
                </a:schemeClr>
              </a:solidFill>
              <a:latin typeface="Californian FB" panose="0207040306080B0302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046BC8-D404-4E7D-9202-A07F3FDD3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64100" y="-4763"/>
            <a:ext cx="5014912" cy="6862763"/>
            <a:chOff x="2928938" y="-4763"/>
            <a:chExt cx="5014912" cy="686276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4C202215-4C35-450D-9F60-671C8F8DE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F1A5BA8A-AEB4-4BCB-B86C-3F6A8E229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28AC2443-05F0-41CD-8D4A-63DE144F8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3E32F17-ED99-4969-B4D6-10A987D73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5599A813-8424-4E53-95CA-85BF5470D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2431A4F-4662-480B-8AD3-394EACD7E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915FC28-8CF6-4A09-0184-36F73A4E64B4}"/>
              </a:ext>
            </a:extLst>
          </p:cNvPr>
          <p:cNvSpPr txBox="1"/>
          <p:nvPr/>
        </p:nvSpPr>
        <p:spPr>
          <a:xfrm>
            <a:off x="323273" y="1607127"/>
            <a:ext cx="402118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dirty="0"/>
              <a:t> </a:t>
            </a:r>
            <a:r>
              <a:rPr lang="en-US" sz="41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</a:t>
            </a:r>
            <a:r>
              <a:rPr lang="en-US" dirty="0"/>
              <a:t> </a:t>
            </a:r>
            <a:r>
              <a:rPr lang="en-US" sz="4100" b="1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392826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28D9-0D17-3508-AC92-1113AEEFC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C903-20A5-B6E2-79A6-070E37B31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532204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Checking correlation: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E37A7-A8E9-E134-9FE2-764EBC08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16" y="1504532"/>
            <a:ext cx="5370365" cy="456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4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936ED43-1EAF-ABDB-DDAD-FB03562552D5}"/>
              </a:ext>
            </a:extLst>
          </p:cNvPr>
          <p:cNvSpPr txBox="1"/>
          <p:nvPr/>
        </p:nvSpPr>
        <p:spPr>
          <a:xfrm>
            <a:off x="2953718" y="426203"/>
            <a:ext cx="628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rgbClr val="30ACEC"/>
                </a:solidFill>
              </a:rPr>
              <a:t> Fuel Type :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45D275-0300-5B79-D1FD-F061B5531B20}"/>
              </a:ext>
            </a:extLst>
          </p:cNvPr>
          <p:cNvSpPr txBox="1"/>
          <p:nvPr/>
        </p:nvSpPr>
        <p:spPr>
          <a:xfrm>
            <a:off x="2549471" y="1257004"/>
            <a:ext cx="6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Does Fuel Type affect CO2 Emission?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4C7A0A-2C67-EE4E-B7B2-6DEA9D8D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23" y="2067221"/>
            <a:ext cx="44100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4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BE8DF-E3BE-F7A8-4DD8-6A63EF4F3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18BE3C-E089-A105-083B-CD0300D5F174}"/>
              </a:ext>
            </a:extLst>
          </p:cNvPr>
          <p:cNvSpPr txBox="1"/>
          <p:nvPr/>
        </p:nvSpPr>
        <p:spPr>
          <a:xfrm>
            <a:off x="2953718" y="426203"/>
            <a:ext cx="628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rgbClr val="30ACEC"/>
                </a:solidFill>
              </a:rPr>
              <a:t> Fuel Type :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7611C3-02E4-3405-696C-98BA2A075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55" y="2045049"/>
            <a:ext cx="3705225" cy="3914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A00015-AC4D-E235-DD01-740E60D108E7}"/>
              </a:ext>
            </a:extLst>
          </p:cNvPr>
          <p:cNvSpPr txBox="1"/>
          <p:nvPr/>
        </p:nvSpPr>
        <p:spPr>
          <a:xfrm>
            <a:off x="3174567" y="1248234"/>
            <a:ext cx="584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Which Fuel Type is used the most?</a:t>
            </a:r>
          </a:p>
        </p:txBody>
      </p:sp>
    </p:spTree>
    <p:extLst>
      <p:ext uri="{BB962C8B-B14F-4D97-AF65-F5344CB8AC3E}">
        <p14:creationId xmlns:p14="http://schemas.microsoft.com/office/powerpoint/2010/main" val="360648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2327B-6055-C7ED-1758-61D190C3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ACC7260-7228-F20A-ADB0-2EC974B31737}"/>
              </a:ext>
            </a:extLst>
          </p:cNvPr>
          <p:cNvSpPr txBox="1"/>
          <p:nvPr/>
        </p:nvSpPr>
        <p:spPr>
          <a:xfrm>
            <a:off x="2953718" y="426203"/>
            <a:ext cx="628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rgbClr val="30ACEC"/>
                </a:solidFill>
              </a:rPr>
              <a:t> Fuel Consumption 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7BE42D-303F-99C2-C222-FB2DD8DFDCAF}"/>
              </a:ext>
            </a:extLst>
          </p:cNvPr>
          <p:cNvSpPr txBox="1"/>
          <p:nvPr/>
        </p:nvSpPr>
        <p:spPr>
          <a:xfrm>
            <a:off x="3174566" y="1221850"/>
            <a:ext cx="5842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Does Fuel type affect Fuel Consumption?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10EF7B9-C912-B52D-2D8A-CDDB34FC5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2" y="2075991"/>
            <a:ext cx="432435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8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29221-6034-AD0A-BD8E-D8B691407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CEC8B1-327C-C143-77F9-E289C1500E2D}"/>
              </a:ext>
            </a:extLst>
          </p:cNvPr>
          <p:cNvSpPr txBox="1"/>
          <p:nvPr/>
        </p:nvSpPr>
        <p:spPr>
          <a:xfrm>
            <a:off x="2953718" y="426203"/>
            <a:ext cx="6284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>
                <a:solidFill>
                  <a:srgbClr val="30ACEC"/>
                </a:solidFill>
              </a:rPr>
              <a:t> Fuel Consumption :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FC0DC-6E81-C578-33F7-39C32EA4DFE0}"/>
              </a:ext>
            </a:extLst>
          </p:cNvPr>
          <p:cNvSpPr txBox="1"/>
          <p:nvPr/>
        </p:nvSpPr>
        <p:spPr>
          <a:xfrm>
            <a:off x="2224007" y="1178491"/>
            <a:ext cx="756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The relation between fuel consumption and CO2 Emission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65DA7-EF3B-8EFD-644A-17B53858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918" y="1897491"/>
            <a:ext cx="543877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8588" y="584454"/>
            <a:ext cx="4514824" cy="365888"/>
          </a:xfrm>
        </p:spPr>
        <p:txBody>
          <a:bodyPr>
            <a:noAutofit/>
          </a:bodyPr>
          <a:lstStyle/>
          <a:p>
            <a:r>
              <a:rPr lang="en-IN" sz="36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 On Fuel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2AAFA-553E-780A-A06E-339960C7D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23" y="1166674"/>
            <a:ext cx="2918427" cy="23385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1C58C1-A975-E46E-D359-9BA2016E6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172" y="1166674"/>
            <a:ext cx="2125744" cy="2338523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DEA6053-7817-D448-38FB-3E60D25E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023" y="3736108"/>
            <a:ext cx="2918427" cy="256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0BC29-B87A-B706-CC64-A86BE885D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078" y="3736108"/>
            <a:ext cx="3297396" cy="2627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F70D7-EA2D-CB88-9E85-D069786EC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B097D-9D2E-FECD-A695-4B2D6ED5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377221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Engine Size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85B2D9-A845-FAAF-3F10-E681B942DB05}"/>
              </a:ext>
            </a:extLst>
          </p:cNvPr>
          <p:cNvSpPr txBox="1"/>
          <p:nvPr/>
        </p:nvSpPr>
        <p:spPr>
          <a:xfrm>
            <a:off x="2224007" y="1178491"/>
            <a:ext cx="756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The relation between Engine Size and CO2 Emission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74BEBD-42C7-7C87-A2A5-5C311C3E6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1405" y="2185261"/>
            <a:ext cx="4929190" cy="372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6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1F08A-B51D-BD19-4631-09F99A8ED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AB22-EB82-4822-27A4-C8DA988C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377221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Engine Size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3DA898-6645-6ABF-292E-7E27AD5D6863}"/>
              </a:ext>
            </a:extLst>
          </p:cNvPr>
          <p:cNvSpPr txBox="1"/>
          <p:nvPr/>
        </p:nvSpPr>
        <p:spPr>
          <a:xfrm>
            <a:off x="2315705" y="1186366"/>
            <a:ext cx="756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The relation between Engine Size and Cylinders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CD8DB9D-0169-5305-81F3-E56457CEC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239" y="1980495"/>
            <a:ext cx="4437522" cy="346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358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6076A1-85FD-3113-015B-579AC1D21E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F501-FDC9-4903-02BD-EE3C9229D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377221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Engine Size 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75C7ED-5B8D-40C6-0456-0F9ABA022D54}"/>
              </a:ext>
            </a:extLst>
          </p:cNvPr>
          <p:cNvSpPr txBox="1"/>
          <p:nvPr/>
        </p:nvSpPr>
        <p:spPr>
          <a:xfrm>
            <a:off x="2315705" y="1186366"/>
            <a:ext cx="7560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What if we use an Engine with than size less than 2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8AA914B-B578-7DB8-52D0-070E316B5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567" y="2194061"/>
            <a:ext cx="3764861" cy="332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1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1089B-377C-DAF4-E617-E7D0E6B6F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24537-87D5-F146-540A-51C70F4B7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462461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Cylinders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D5A17-BCBD-E329-2818-E8C6879ACCAD}"/>
              </a:ext>
            </a:extLst>
          </p:cNvPr>
          <p:cNvSpPr txBox="1"/>
          <p:nvPr/>
        </p:nvSpPr>
        <p:spPr>
          <a:xfrm>
            <a:off x="2549471" y="1257004"/>
            <a:ext cx="6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Does Cylinders’ number affect CO2 Emission?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3F0E1-8B0D-19A3-53A1-270B9764C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0961" y="2176355"/>
            <a:ext cx="441007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4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7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7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0" indent="-571500"/>
            <a:r>
              <a:rPr lang="en-US" u="sng" dirty="0">
                <a:solidFill>
                  <a:srgbClr val="30ACEC"/>
                </a:solidFill>
              </a:rPr>
              <a:t> Introduction</a:t>
            </a:r>
            <a:r>
              <a:rPr lang="en-US" dirty="0">
                <a:solidFill>
                  <a:srgbClr val="30ACEC"/>
                </a:solidFill>
              </a:rPr>
              <a:t>: </a:t>
            </a:r>
          </a:p>
        </p:txBody>
      </p:sp>
      <p:pic>
        <p:nvPicPr>
          <p:cNvPr id="65" name="Picture 64" descr="Smoke from factories">
            <a:extLst>
              <a:ext uri="{FF2B5EF4-FFF2-40B4-BE49-F238E27FC236}">
                <a16:creationId xmlns:a16="http://schemas.microsoft.com/office/drawing/2014/main" id="{25DE5FEB-8B92-7DA0-48E6-56380FFBF6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10" r="36721" b="-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63" name="TextBox 62"/>
          <p:cNvSpPr txBox="1"/>
          <p:nvPr/>
        </p:nvSpPr>
        <p:spPr>
          <a:xfrm>
            <a:off x="3843867" y="2048933"/>
            <a:ext cx="7659156" cy="3742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00050" indent="-4000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45000"/>
              <a:buFont typeface="+mj-lt"/>
              <a:buAutoNum type="romanUcPeriod"/>
            </a:pPr>
            <a:r>
              <a:rPr lang="en-US" dirty="0"/>
              <a:t>We’ll explore how science and technology can help us One of the most Pressing Challenges of Our Time , which is CO2 emissions</a:t>
            </a:r>
            <a:r>
              <a:rPr lang="en-US" b="1" i="0" dirty="0">
                <a:solidFill>
                  <a:srgbClr val="E3E3E3"/>
                </a:solidFill>
                <a:effectLst/>
                <a:latin typeface="Google Sans"/>
              </a:rPr>
              <a:t>.</a:t>
            </a:r>
            <a:endParaRPr lang="en-US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400050" indent="-4000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45000"/>
              <a:buFont typeface="+mj-lt"/>
              <a:buAutoNum type="romanUcPeriod"/>
            </a:pPr>
            <a:endParaRPr lang="en-US" dirty="0"/>
          </a:p>
          <a:p>
            <a:pPr marL="400050" indent="-400050" algn="l">
              <a:buClr>
                <a:schemeClr val="accent1"/>
              </a:buClr>
              <a:buFont typeface="+mj-lt"/>
              <a:buAutoNum type="romanUcPeriod"/>
            </a:pPr>
            <a:r>
              <a:rPr lang="en-US" dirty="0"/>
              <a:t>Since many countries are facing problems caused by CO2 emissions , it's super important that we all work together to find new and clever ways to fix things.</a:t>
            </a:r>
          </a:p>
          <a:p>
            <a:pPr marL="400050" indent="-4000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45000"/>
              <a:buFont typeface="+mj-lt"/>
              <a:buAutoNum type="romanUcPeriod"/>
            </a:pPr>
            <a:endParaRPr lang="en-US" dirty="0"/>
          </a:p>
          <a:p>
            <a:pPr marL="400050" indent="-40005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45000"/>
              <a:buFont typeface="+mj-lt"/>
              <a:buAutoNum type="romanUcPeriod"/>
            </a:pPr>
            <a:r>
              <a:rPr lang="en-US" dirty="0"/>
              <a:t>Our main focus here revolves around the predictive power of Data Analytics in forecasting CO2 emissions specifically by vehicles</a:t>
            </a:r>
          </a:p>
        </p:txBody>
      </p:sp>
    </p:spTree>
    <p:extLst>
      <p:ext uri="{BB962C8B-B14F-4D97-AF65-F5344CB8AC3E}">
        <p14:creationId xmlns:p14="http://schemas.microsoft.com/office/powerpoint/2010/main" val="337121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87EED-63E3-15DA-3934-916C6F7E0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6296A-AA94-1835-77E3-C46825988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6438" y="462461"/>
            <a:ext cx="6399123" cy="688104"/>
          </a:xfrm>
        </p:spPr>
        <p:txBody>
          <a:bodyPr>
            <a:norm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Cylinders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FF6519-177C-7369-3A52-83CF0444D8C9}"/>
              </a:ext>
            </a:extLst>
          </p:cNvPr>
          <p:cNvSpPr txBox="1"/>
          <p:nvPr/>
        </p:nvSpPr>
        <p:spPr>
          <a:xfrm>
            <a:off x="2549471" y="1257004"/>
            <a:ext cx="6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What if we use Cylinders less than or equal 4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45D3AEF-62CF-A01E-9DE2-6B3722FB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47" y="2058934"/>
            <a:ext cx="3735705" cy="354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762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0D989-D5D8-EDDF-5E7C-EE29B47AA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9C26-74B5-52FF-7B8B-ACB6C4FCE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 on Engine Size and Cylinders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F2692-DAB3-02AF-723D-279E6693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14" y="1219252"/>
            <a:ext cx="2477282" cy="1874231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32115A4-AED1-80FA-12F6-84AF72764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853" y="1271925"/>
            <a:ext cx="2487390" cy="200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86467F-881D-7162-956C-5BDCE9FF2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81" y="1271925"/>
            <a:ext cx="2477283" cy="2006439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4C1BA47-6CC6-4CCC-13A0-147A2B117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70" y="3741375"/>
            <a:ext cx="2883195" cy="254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019CF75-8921-BE6E-F12E-C9BC3186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014" y="3741375"/>
            <a:ext cx="2719379" cy="257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07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71BD3-0C16-D1B5-663C-AE34E3F578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160E9-D866-35CD-8D74-EA0BBD1C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 on Engine Size and Cylinders :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4ED97FC-06AB-D684-71B7-7791D4CBB881}"/>
              </a:ext>
            </a:extLst>
          </p:cNvPr>
          <p:cNvSpPr/>
          <p:nvPr/>
        </p:nvSpPr>
        <p:spPr>
          <a:xfrm>
            <a:off x="2417736" y="1945036"/>
            <a:ext cx="7733654" cy="379708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4B823A-D54F-537C-218D-F1F0FFB2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575" y="2405303"/>
            <a:ext cx="545782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7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28139-4B2F-BEA1-DD4F-B35611033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844D-E25C-123B-E23E-26710C544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Vehicle Class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A247E-6A86-87F0-6504-48A331276DE6}"/>
              </a:ext>
            </a:extLst>
          </p:cNvPr>
          <p:cNvSpPr txBox="1"/>
          <p:nvPr/>
        </p:nvSpPr>
        <p:spPr>
          <a:xfrm>
            <a:off x="2549471" y="1257004"/>
            <a:ext cx="6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Does vehicle class affect CO2 Emission?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D7CFB-B9CE-9B2E-483B-105E9451D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605" y="2051177"/>
            <a:ext cx="4498788" cy="40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6EAE3-06DA-C6A8-C759-F769568F5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C3E9A-E7B3-E332-16D5-A4AAA59D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Vehicle Class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10FEB-1236-349E-A149-0E66FB46DE18}"/>
              </a:ext>
            </a:extLst>
          </p:cNvPr>
          <p:cNvSpPr txBox="1"/>
          <p:nvPr/>
        </p:nvSpPr>
        <p:spPr>
          <a:xfrm>
            <a:off x="2186552" y="1249255"/>
            <a:ext cx="844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What if we combine our conclusion on Engine with Vehicle Class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68AA2-ED75-AD02-972B-AD577525F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3701" y="1902599"/>
            <a:ext cx="4464595" cy="42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0285F-A04F-3F71-34F1-D672B9B3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ADE24-C855-A017-82D7-71A3F4E3B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Vehicle Class 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D7778-A6D2-D03F-B94C-5FFC3D5906B1}"/>
              </a:ext>
            </a:extLst>
          </p:cNvPr>
          <p:cNvSpPr txBox="1"/>
          <p:nvPr/>
        </p:nvSpPr>
        <p:spPr>
          <a:xfrm>
            <a:off x="2549471" y="1257004"/>
            <a:ext cx="686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i="1" dirty="0">
                <a:solidFill>
                  <a:srgbClr val="323D72"/>
                </a:solidFill>
              </a:rPr>
              <a:t>Which Vehicle Class is used the most?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41DD367-2AF9-58BD-2523-18A6262DA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660" y="2265941"/>
            <a:ext cx="5932680" cy="348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44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28EA9-0158-34C8-57D9-BEAE67572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1371-62AE-985C-6975-9DBD43DF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369472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 on Vehicle Class: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A8795-935F-5B97-02B6-2F1E85602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5360" y="1942737"/>
            <a:ext cx="3143796" cy="2972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9DF6FF-98C2-5A2D-DBFE-8D09DA96A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942737"/>
            <a:ext cx="5055464" cy="297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74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A0171-BB27-D97F-E747-377DA4C39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07A4-7823-19CD-4870-18618FD81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552" y="186641"/>
            <a:ext cx="7818895" cy="688104"/>
          </a:xfrm>
        </p:spPr>
        <p:txBody>
          <a:bodyPr>
            <a:noAutofit/>
          </a:bodyPr>
          <a:lstStyle/>
          <a:p>
            <a:r>
              <a:rPr lang="en-IN" sz="3200" u="sng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Conclusion :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6FDB0D-EBD1-FFAF-37AE-210E294126EB}"/>
              </a:ext>
            </a:extLst>
          </p:cNvPr>
          <p:cNvSpPr/>
          <p:nvPr/>
        </p:nvSpPr>
        <p:spPr>
          <a:xfrm>
            <a:off x="1608849" y="1018831"/>
            <a:ext cx="9485746" cy="527473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76588CB-CCB6-4AF0-C6B0-8E1886FB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613" y="1227239"/>
            <a:ext cx="7562272" cy="485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00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5350" y="2325062"/>
            <a:ext cx="9404723" cy="1400530"/>
          </a:xfrm>
        </p:spPr>
        <p:txBody>
          <a:bodyPr>
            <a:normAutofit fontScale="90000"/>
          </a:bodyPr>
          <a:lstStyle/>
          <a:p>
            <a:r>
              <a:rPr lang="en-IN" sz="11500">
                <a:solidFill>
                  <a:srgbClr val="30ACEC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THANK YOU. </a:t>
            </a:r>
            <a:endParaRPr lang="en-IN" sz="11500" dirty="0">
              <a:solidFill>
                <a:srgbClr val="30ACEC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4307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428F22-76B3-4107-AADE-3F9EC95FD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6FBCF-5353-4172-96F5-4B7EB0777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90265" y="-12875"/>
            <a:ext cx="2604396" cy="6890194"/>
            <a:chOff x="2199787" y="-12875"/>
            <a:chExt cx="2679011" cy="6890194"/>
          </a:xfrm>
        </p:grpSpPr>
        <p:sp useBgFill="1">
          <p:nvSpPr>
            <p:cNvPr id="12" name="Rectangle 19">
              <a:extLst>
                <a:ext uri="{FF2B5EF4-FFF2-40B4-BE49-F238E27FC236}">
                  <a16:creationId xmlns:a16="http://schemas.microsoft.com/office/drawing/2014/main" id="{343F3E6D-808D-43AD-9485-AD0014BEA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199787" y="-12875"/>
              <a:ext cx="2679011" cy="5301468"/>
            </a:xfrm>
            <a:custGeom>
              <a:avLst/>
              <a:gdLst>
                <a:gd name="connsiteX0" fmla="*/ 0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0 w 2570017"/>
                <a:gd name="connsiteY4" fmla="*/ 0 h 2554287"/>
                <a:gd name="connsiteX0" fmla="*/ 904009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904009 w 2570017"/>
                <a:gd name="connsiteY4" fmla="*/ 0 h 2554287"/>
                <a:gd name="connsiteX0" fmla="*/ 644236 w 2570017"/>
                <a:gd name="connsiteY0" fmla="*/ 10391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44236 w 2570017"/>
                <a:gd name="connsiteY4" fmla="*/ 10391 h 2554287"/>
                <a:gd name="connsiteX0" fmla="*/ 633845 w 2570017"/>
                <a:gd name="connsiteY0" fmla="*/ 0 h 2554287"/>
                <a:gd name="connsiteX1" fmla="*/ 2570017 w 2570017"/>
                <a:gd name="connsiteY1" fmla="*/ 0 h 2554287"/>
                <a:gd name="connsiteX2" fmla="*/ 2570017 w 2570017"/>
                <a:gd name="connsiteY2" fmla="*/ 2554287 h 2554287"/>
                <a:gd name="connsiteX3" fmla="*/ 0 w 2570017"/>
                <a:gd name="connsiteY3" fmla="*/ 2554287 h 2554287"/>
                <a:gd name="connsiteX4" fmla="*/ 633845 w 2570017"/>
                <a:gd name="connsiteY4" fmla="*/ 0 h 2554287"/>
                <a:gd name="connsiteX0" fmla="*/ 675409 w 2611581"/>
                <a:gd name="connsiteY0" fmla="*/ 0 h 2554287"/>
                <a:gd name="connsiteX1" fmla="*/ 2611581 w 2611581"/>
                <a:gd name="connsiteY1" fmla="*/ 0 h 2554287"/>
                <a:gd name="connsiteX2" fmla="*/ 2611581 w 2611581"/>
                <a:gd name="connsiteY2" fmla="*/ 2554287 h 2554287"/>
                <a:gd name="connsiteX3" fmla="*/ 0 w 2611581"/>
                <a:gd name="connsiteY3" fmla="*/ 2554287 h 2554287"/>
                <a:gd name="connsiteX4" fmla="*/ 675409 w 2611581"/>
                <a:gd name="connsiteY4" fmla="*/ 0 h 2554287"/>
                <a:gd name="connsiteX0" fmla="*/ 650979 w 2587151"/>
                <a:gd name="connsiteY0" fmla="*/ 0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650979 w 2587151"/>
                <a:gd name="connsiteY4" fmla="*/ 0 h 2554287"/>
                <a:gd name="connsiteX0" fmla="*/ 730379 w 2587151"/>
                <a:gd name="connsiteY0" fmla="*/ 5692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730379 w 2587151"/>
                <a:gd name="connsiteY4" fmla="*/ 5692 h 2554287"/>
                <a:gd name="connsiteX0" fmla="*/ 864750 w 2587151"/>
                <a:gd name="connsiteY0" fmla="*/ 2847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64750 w 2587151"/>
                <a:gd name="connsiteY4" fmla="*/ 2847 h 2554287"/>
                <a:gd name="connsiteX0" fmla="*/ 883073 w 2587151"/>
                <a:gd name="connsiteY0" fmla="*/ 1 h 2554287"/>
                <a:gd name="connsiteX1" fmla="*/ 2587151 w 2587151"/>
                <a:gd name="connsiteY1" fmla="*/ 0 h 2554287"/>
                <a:gd name="connsiteX2" fmla="*/ 2587151 w 2587151"/>
                <a:gd name="connsiteY2" fmla="*/ 2554287 h 2554287"/>
                <a:gd name="connsiteX3" fmla="*/ 0 w 2587151"/>
                <a:gd name="connsiteY3" fmla="*/ 2548595 h 2554287"/>
                <a:gd name="connsiteX4" fmla="*/ 883073 w 2587151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599366"/>
                <a:gd name="connsiteY0" fmla="*/ 1 h 2554287"/>
                <a:gd name="connsiteX1" fmla="*/ 2599366 w 2599366"/>
                <a:gd name="connsiteY1" fmla="*/ 0 h 2554287"/>
                <a:gd name="connsiteX2" fmla="*/ 2599366 w 2599366"/>
                <a:gd name="connsiteY2" fmla="*/ 2554287 h 2554287"/>
                <a:gd name="connsiteX3" fmla="*/ 0 w 2599366"/>
                <a:gd name="connsiteY3" fmla="*/ 2542904 h 2554287"/>
                <a:gd name="connsiteX4" fmla="*/ 895288 w 2599366"/>
                <a:gd name="connsiteY4" fmla="*/ 1 h 2554287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2904 h 2565670"/>
                <a:gd name="connsiteX4" fmla="*/ 895288 w 2611581"/>
                <a:gd name="connsiteY4" fmla="*/ 1 h 2565670"/>
                <a:gd name="connsiteX0" fmla="*/ 895288 w 2611581"/>
                <a:gd name="connsiteY0" fmla="*/ 1 h 2565670"/>
                <a:gd name="connsiteX1" fmla="*/ 2599366 w 2611581"/>
                <a:gd name="connsiteY1" fmla="*/ 0 h 2565670"/>
                <a:gd name="connsiteX2" fmla="*/ 2611581 w 2611581"/>
                <a:gd name="connsiteY2" fmla="*/ 2565670 h 2565670"/>
                <a:gd name="connsiteX3" fmla="*/ 0 w 2611581"/>
                <a:gd name="connsiteY3" fmla="*/ 2545750 h 2565670"/>
                <a:gd name="connsiteX4" fmla="*/ 895288 w 2611581"/>
                <a:gd name="connsiteY4" fmla="*/ 1 h 2565670"/>
                <a:gd name="connsiteX0" fmla="*/ 1544433 w 3260726"/>
                <a:gd name="connsiteY0" fmla="*/ 1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1544433 w 3260726"/>
                <a:gd name="connsiteY4" fmla="*/ 1 h 2565670"/>
                <a:gd name="connsiteX0" fmla="*/ 921784 w 3260726"/>
                <a:gd name="connsiteY0" fmla="*/ 12347 h 2565670"/>
                <a:gd name="connsiteX1" fmla="*/ 3248511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3260726"/>
                <a:gd name="connsiteY0" fmla="*/ 12347 h 2565670"/>
                <a:gd name="connsiteX1" fmla="*/ 2321160 w 3260726"/>
                <a:gd name="connsiteY1" fmla="*/ 0 h 2565670"/>
                <a:gd name="connsiteX2" fmla="*/ 3260726 w 3260726"/>
                <a:gd name="connsiteY2" fmla="*/ 2565670 h 2565670"/>
                <a:gd name="connsiteX3" fmla="*/ 0 w 3260726"/>
                <a:gd name="connsiteY3" fmla="*/ 2521058 h 2565670"/>
                <a:gd name="connsiteX4" fmla="*/ 921784 w 3260726"/>
                <a:gd name="connsiteY4" fmla="*/ 12347 h 2565670"/>
                <a:gd name="connsiteX0" fmla="*/ 921784 w 2322228"/>
                <a:gd name="connsiteY0" fmla="*/ 12347 h 2565670"/>
                <a:gd name="connsiteX1" fmla="*/ 2321160 w 2322228"/>
                <a:gd name="connsiteY1" fmla="*/ 0 h 2565670"/>
                <a:gd name="connsiteX2" fmla="*/ 2320129 w 2322228"/>
                <a:gd name="connsiteY2" fmla="*/ 2565670 h 2565670"/>
                <a:gd name="connsiteX3" fmla="*/ 0 w 2322228"/>
                <a:gd name="connsiteY3" fmla="*/ 2521058 h 2565670"/>
                <a:gd name="connsiteX4" fmla="*/ 921784 w 2322228"/>
                <a:gd name="connsiteY4" fmla="*/ 12347 h 2565670"/>
                <a:gd name="connsiteX0" fmla="*/ 921784 w 2322228"/>
                <a:gd name="connsiteY0" fmla="*/ 0 h 2571841"/>
                <a:gd name="connsiteX1" fmla="*/ 2321160 w 2322228"/>
                <a:gd name="connsiteY1" fmla="*/ 6171 h 2571841"/>
                <a:gd name="connsiteX2" fmla="*/ 2320129 w 2322228"/>
                <a:gd name="connsiteY2" fmla="*/ 2571841 h 2571841"/>
                <a:gd name="connsiteX3" fmla="*/ 0 w 2322228"/>
                <a:gd name="connsiteY3" fmla="*/ 2527229 h 2571841"/>
                <a:gd name="connsiteX4" fmla="*/ 921784 w 2322228"/>
                <a:gd name="connsiteY4" fmla="*/ 0 h 2571841"/>
                <a:gd name="connsiteX0" fmla="*/ 921784 w 2611583"/>
                <a:gd name="connsiteY0" fmla="*/ 0 h 2540977"/>
                <a:gd name="connsiteX1" fmla="*/ 2321160 w 2611583"/>
                <a:gd name="connsiteY1" fmla="*/ 6171 h 2540977"/>
                <a:gd name="connsiteX2" fmla="*/ 2611583 w 2611583"/>
                <a:gd name="connsiteY2" fmla="*/ 2540977 h 2540977"/>
                <a:gd name="connsiteX3" fmla="*/ 0 w 2611583"/>
                <a:gd name="connsiteY3" fmla="*/ 2527229 h 2540977"/>
                <a:gd name="connsiteX4" fmla="*/ 921784 w 2611583"/>
                <a:gd name="connsiteY4" fmla="*/ 0 h 2540977"/>
                <a:gd name="connsiteX0" fmla="*/ 921784 w 2611583"/>
                <a:gd name="connsiteY0" fmla="*/ 2 h 2540979"/>
                <a:gd name="connsiteX1" fmla="*/ 2572870 w 2611583"/>
                <a:gd name="connsiteY1" fmla="*/ 0 h 2540979"/>
                <a:gd name="connsiteX2" fmla="*/ 2611583 w 2611583"/>
                <a:gd name="connsiteY2" fmla="*/ 2540979 h 2540979"/>
                <a:gd name="connsiteX3" fmla="*/ 0 w 2611583"/>
                <a:gd name="connsiteY3" fmla="*/ 2527231 h 2540979"/>
                <a:gd name="connsiteX4" fmla="*/ 921784 w 2611583"/>
                <a:gd name="connsiteY4" fmla="*/ 2 h 2540979"/>
                <a:gd name="connsiteX0" fmla="*/ 921784 w 2705467"/>
                <a:gd name="connsiteY0" fmla="*/ 0 h 2540977"/>
                <a:gd name="connsiteX1" fmla="*/ 2705349 w 2705467"/>
                <a:gd name="connsiteY1" fmla="*/ 6171 h 2540977"/>
                <a:gd name="connsiteX2" fmla="*/ 2611583 w 2705467"/>
                <a:gd name="connsiteY2" fmla="*/ 2540977 h 2540977"/>
                <a:gd name="connsiteX3" fmla="*/ 0 w 2705467"/>
                <a:gd name="connsiteY3" fmla="*/ 2527229 h 2540977"/>
                <a:gd name="connsiteX4" fmla="*/ 921784 w 2705467"/>
                <a:gd name="connsiteY4" fmla="*/ 0 h 2540977"/>
                <a:gd name="connsiteX0" fmla="*/ 921784 w 2718702"/>
                <a:gd name="connsiteY0" fmla="*/ 2 h 2540979"/>
                <a:gd name="connsiteX1" fmla="*/ 2718597 w 2718702"/>
                <a:gd name="connsiteY1" fmla="*/ 0 h 2540979"/>
                <a:gd name="connsiteX2" fmla="*/ 2611583 w 2718702"/>
                <a:gd name="connsiteY2" fmla="*/ 2540979 h 2540979"/>
                <a:gd name="connsiteX3" fmla="*/ 0 w 2718702"/>
                <a:gd name="connsiteY3" fmla="*/ 2527231 h 2540979"/>
                <a:gd name="connsiteX4" fmla="*/ 921784 w 2718702"/>
                <a:gd name="connsiteY4" fmla="*/ 2 h 2540979"/>
                <a:gd name="connsiteX0" fmla="*/ 921784 w 2679012"/>
                <a:gd name="connsiteY0" fmla="*/ 0 h 2540977"/>
                <a:gd name="connsiteX1" fmla="*/ 2678853 w 2679012"/>
                <a:gd name="connsiteY1" fmla="*/ 6171 h 2540977"/>
                <a:gd name="connsiteX2" fmla="*/ 2611583 w 2679012"/>
                <a:gd name="connsiteY2" fmla="*/ 2540977 h 2540977"/>
                <a:gd name="connsiteX3" fmla="*/ 0 w 2679012"/>
                <a:gd name="connsiteY3" fmla="*/ 2527229 h 2540977"/>
                <a:gd name="connsiteX4" fmla="*/ 921784 w 2679012"/>
                <a:gd name="connsiteY4" fmla="*/ 0 h 254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012" h="2540977">
                  <a:moveTo>
                    <a:pt x="921784" y="0"/>
                  </a:moveTo>
                  <a:lnTo>
                    <a:pt x="2678853" y="6171"/>
                  </a:lnTo>
                  <a:cubicBezTo>
                    <a:pt x="2682925" y="861394"/>
                    <a:pt x="2607511" y="1685754"/>
                    <a:pt x="2611583" y="2540977"/>
                  </a:cubicBezTo>
                  <a:lnTo>
                    <a:pt x="0" y="2527229"/>
                  </a:lnTo>
                  <a:lnTo>
                    <a:pt x="921784" y="0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14598" r="-265621" b="-286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13" name="Rectangle 20">
              <a:extLst>
                <a:ext uri="{FF2B5EF4-FFF2-40B4-BE49-F238E27FC236}">
                  <a16:creationId xmlns:a16="http://schemas.microsoft.com/office/drawing/2014/main" id="{03DB1AC6-5430-4CD3-BD83-86E675A11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2211875" y="5257482"/>
              <a:ext cx="2586931" cy="1619837"/>
            </a:xfrm>
            <a:custGeom>
              <a:avLst/>
              <a:gdLst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0 w 2611581"/>
                <a:gd name="connsiteY3" fmla="*/ 4303713 h 4303713"/>
                <a:gd name="connsiteX4" fmla="*/ 0 w 2611581"/>
                <a:gd name="connsiteY4" fmla="*/ 0 h 4303713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693718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14104"/>
                <a:gd name="connsiteX1" fmla="*/ 2611581 w 2611581"/>
                <a:gd name="connsiteY1" fmla="*/ 0 h 4314104"/>
                <a:gd name="connsiteX2" fmla="*/ 2611581 w 2611581"/>
                <a:gd name="connsiteY2" fmla="*/ 4303713 h 4314104"/>
                <a:gd name="connsiteX3" fmla="*/ 1963882 w 2611581"/>
                <a:gd name="connsiteY3" fmla="*/ 4314104 h 4314104"/>
                <a:gd name="connsiteX4" fmla="*/ 0 w 2611581"/>
                <a:gd name="connsiteY4" fmla="*/ 0 h 4314104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213264 w 2611581"/>
                <a:gd name="connsiteY3" fmla="*/ 4293322 h 4303713"/>
                <a:gd name="connsiteX4" fmla="*/ 0 w 2611581"/>
                <a:gd name="connsiteY4" fmla="*/ 0 h 4303713"/>
                <a:gd name="connsiteX0" fmla="*/ 0 w 2611581"/>
                <a:gd name="connsiteY0" fmla="*/ 0 h 4303713"/>
                <a:gd name="connsiteX1" fmla="*/ 2611581 w 2611581"/>
                <a:gd name="connsiteY1" fmla="*/ 0 h 4303713"/>
                <a:gd name="connsiteX2" fmla="*/ 2611581 w 2611581"/>
                <a:gd name="connsiteY2" fmla="*/ 4303713 h 4303713"/>
                <a:gd name="connsiteX3" fmla="*/ 2171701 w 2611581"/>
                <a:gd name="connsiteY3" fmla="*/ 3638695 h 4303713"/>
                <a:gd name="connsiteX4" fmla="*/ 0 w 2611581"/>
                <a:gd name="connsiteY4" fmla="*/ 0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81054 w 2720934"/>
                <a:gd name="connsiteY3" fmla="*/ 3638695 h 4303713"/>
                <a:gd name="connsiteX4" fmla="*/ 0 w 2720934"/>
                <a:gd name="connsiteY4" fmla="*/ 268283 h 4303713"/>
                <a:gd name="connsiteX0" fmla="*/ 0 w 2720934"/>
                <a:gd name="connsiteY0" fmla="*/ 268283 h 4303713"/>
                <a:gd name="connsiteX1" fmla="*/ 2720934 w 2720934"/>
                <a:gd name="connsiteY1" fmla="*/ 0 h 4303713"/>
                <a:gd name="connsiteX2" fmla="*/ 2720934 w 2720934"/>
                <a:gd name="connsiteY2" fmla="*/ 4303713 h 4303713"/>
                <a:gd name="connsiteX3" fmla="*/ 2264231 w 2720934"/>
                <a:gd name="connsiteY3" fmla="*/ 3717600 h 4303713"/>
                <a:gd name="connsiteX4" fmla="*/ 0 w 2720934"/>
                <a:gd name="connsiteY4" fmla="*/ 268283 h 4303713"/>
                <a:gd name="connsiteX0" fmla="*/ 0 w 2720934"/>
                <a:gd name="connsiteY0" fmla="*/ 268283 h 4335275"/>
                <a:gd name="connsiteX1" fmla="*/ 2720934 w 2720934"/>
                <a:gd name="connsiteY1" fmla="*/ 0 h 4335275"/>
                <a:gd name="connsiteX2" fmla="*/ 2653639 w 2720934"/>
                <a:gd name="connsiteY2" fmla="*/ 4335275 h 4335275"/>
                <a:gd name="connsiteX3" fmla="*/ 2264231 w 2720934"/>
                <a:gd name="connsiteY3" fmla="*/ 3717600 h 4335275"/>
                <a:gd name="connsiteX4" fmla="*/ 0 w 2720934"/>
                <a:gd name="connsiteY4" fmla="*/ 268283 h 4335275"/>
                <a:gd name="connsiteX0" fmla="*/ 0 w 2737757"/>
                <a:gd name="connsiteY0" fmla="*/ 236721 h 4335275"/>
                <a:gd name="connsiteX1" fmla="*/ 2737757 w 2737757"/>
                <a:gd name="connsiteY1" fmla="*/ 0 h 4335275"/>
                <a:gd name="connsiteX2" fmla="*/ 2670462 w 2737757"/>
                <a:gd name="connsiteY2" fmla="*/ 4335275 h 4335275"/>
                <a:gd name="connsiteX3" fmla="*/ 2281054 w 2737757"/>
                <a:gd name="connsiteY3" fmla="*/ 3717600 h 4335275"/>
                <a:gd name="connsiteX4" fmla="*/ 0 w 2737757"/>
                <a:gd name="connsiteY4" fmla="*/ 236721 h 4335275"/>
                <a:gd name="connsiteX0" fmla="*/ 0 w 2729346"/>
                <a:gd name="connsiteY0" fmla="*/ 0 h 4098554"/>
                <a:gd name="connsiteX1" fmla="*/ 2729346 w 2729346"/>
                <a:gd name="connsiteY1" fmla="*/ 126250 h 4098554"/>
                <a:gd name="connsiteX2" fmla="*/ 2670462 w 2729346"/>
                <a:gd name="connsiteY2" fmla="*/ 4098554 h 4098554"/>
                <a:gd name="connsiteX3" fmla="*/ 2281054 w 2729346"/>
                <a:gd name="connsiteY3" fmla="*/ 3480879 h 4098554"/>
                <a:gd name="connsiteX4" fmla="*/ 0 w 2729346"/>
                <a:gd name="connsiteY4" fmla="*/ 0 h 4098554"/>
                <a:gd name="connsiteX0" fmla="*/ 0 w 2720934"/>
                <a:gd name="connsiteY0" fmla="*/ 0 h 4098554"/>
                <a:gd name="connsiteX1" fmla="*/ 2720934 w 2720934"/>
                <a:gd name="connsiteY1" fmla="*/ 31562 h 4098554"/>
                <a:gd name="connsiteX2" fmla="*/ 2670462 w 2720934"/>
                <a:gd name="connsiteY2" fmla="*/ 4098554 h 4098554"/>
                <a:gd name="connsiteX3" fmla="*/ 2281054 w 2720934"/>
                <a:gd name="connsiteY3" fmla="*/ 3480879 h 4098554"/>
                <a:gd name="connsiteX4" fmla="*/ 0 w 2720934"/>
                <a:gd name="connsiteY4" fmla="*/ 0 h 4098554"/>
                <a:gd name="connsiteX0" fmla="*/ 0 w 2720934"/>
                <a:gd name="connsiteY0" fmla="*/ 15782 h 4114336"/>
                <a:gd name="connsiteX1" fmla="*/ 2720934 w 2720934"/>
                <a:gd name="connsiteY1" fmla="*/ 0 h 4114336"/>
                <a:gd name="connsiteX2" fmla="*/ 2670462 w 2720934"/>
                <a:gd name="connsiteY2" fmla="*/ 4114336 h 4114336"/>
                <a:gd name="connsiteX3" fmla="*/ 2281054 w 2720934"/>
                <a:gd name="connsiteY3" fmla="*/ 3496661 h 4114336"/>
                <a:gd name="connsiteX4" fmla="*/ 0 w 2720934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80409 w 2820289"/>
                <a:gd name="connsiteY3" fmla="*/ 3496661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9817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2820289"/>
                <a:gd name="connsiteY0" fmla="*/ 15782 h 4114336"/>
                <a:gd name="connsiteX1" fmla="*/ 2820289 w 2820289"/>
                <a:gd name="connsiteY1" fmla="*/ 0 h 4114336"/>
                <a:gd name="connsiteX2" fmla="*/ 2763972 w 2820289"/>
                <a:gd name="connsiteY2" fmla="*/ 4114336 h 4114336"/>
                <a:gd name="connsiteX3" fmla="*/ 2362876 w 2820289"/>
                <a:gd name="connsiteY3" fmla="*/ 3517980 h 4114336"/>
                <a:gd name="connsiteX4" fmla="*/ 0 w 2820289"/>
                <a:gd name="connsiteY4" fmla="*/ 15782 h 4114336"/>
                <a:gd name="connsiteX0" fmla="*/ 0 w 3721149"/>
                <a:gd name="connsiteY0" fmla="*/ 0 h 4269703"/>
                <a:gd name="connsiteX1" fmla="*/ 3721149 w 3721149"/>
                <a:gd name="connsiteY1" fmla="*/ 155367 h 4269703"/>
                <a:gd name="connsiteX2" fmla="*/ 3664832 w 3721149"/>
                <a:gd name="connsiteY2" fmla="*/ 4269703 h 4269703"/>
                <a:gd name="connsiteX3" fmla="*/ 3263736 w 3721149"/>
                <a:gd name="connsiteY3" fmla="*/ 3673347 h 4269703"/>
                <a:gd name="connsiteX4" fmla="*/ 0 w 3721149"/>
                <a:gd name="connsiteY4" fmla="*/ 0 h 4269703"/>
                <a:gd name="connsiteX0" fmla="*/ 0 w 3721149"/>
                <a:gd name="connsiteY0" fmla="*/ 0 h 4289488"/>
                <a:gd name="connsiteX1" fmla="*/ 3721149 w 3721149"/>
                <a:gd name="connsiteY1" fmla="*/ 155367 h 4289488"/>
                <a:gd name="connsiteX2" fmla="*/ 3664832 w 3721149"/>
                <a:gd name="connsiteY2" fmla="*/ 4269703 h 4289488"/>
                <a:gd name="connsiteX3" fmla="*/ 1705997 w 3721149"/>
                <a:gd name="connsiteY3" fmla="*/ 4289488 h 4289488"/>
                <a:gd name="connsiteX4" fmla="*/ 0 w 3721149"/>
                <a:gd name="connsiteY4" fmla="*/ 0 h 4289488"/>
                <a:gd name="connsiteX0" fmla="*/ 0 w 3664846"/>
                <a:gd name="connsiteY0" fmla="*/ 15785 h 4305273"/>
                <a:gd name="connsiteX1" fmla="*/ 3664846 w 3664846"/>
                <a:gd name="connsiteY1" fmla="*/ 0 h 4305273"/>
                <a:gd name="connsiteX2" fmla="*/ 3664832 w 3664846"/>
                <a:gd name="connsiteY2" fmla="*/ 4285488 h 4305273"/>
                <a:gd name="connsiteX3" fmla="*/ 1705997 w 3664846"/>
                <a:gd name="connsiteY3" fmla="*/ 4305273 h 4305273"/>
                <a:gd name="connsiteX4" fmla="*/ 0 w 3664846"/>
                <a:gd name="connsiteY4" fmla="*/ 15785 h 4305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846" h="4305273">
                  <a:moveTo>
                    <a:pt x="0" y="15785"/>
                  </a:moveTo>
                  <a:lnTo>
                    <a:pt x="3664846" y="0"/>
                  </a:lnTo>
                  <a:cubicBezTo>
                    <a:pt x="3664841" y="1428496"/>
                    <a:pt x="3664837" y="2856992"/>
                    <a:pt x="3664832" y="4285488"/>
                  </a:cubicBezTo>
                  <a:lnTo>
                    <a:pt x="1705997" y="4305273"/>
                  </a:lnTo>
                  <a:lnTo>
                    <a:pt x="0" y="15785"/>
                  </a:lnTo>
                  <a:close/>
                </a:path>
              </a:pathLst>
            </a:custGeom>
            <a:blipFill rotWithShape="0">
              <a:blip r:embed="rId2">
                <a:duotone>
                  <a:schemeClr val="bg2">
                    <a:shade val="76000"/>
                    <a:satMod val="180000"/>
                  </a:schemeClr>
                  <a:schemeClr val="bg2">
                    <a:tint val="80000"/>
                    <a:satMod val="120000"/>
                    <a:lumMod val="180000"/>
                  </a:schemeClr>
                </a:duotone>
              </a:blip>
              <a:stretch>
                <a:fillRect l="-163116" t="-323529" r="-39825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8326E10-C8CB-487F-A110-F861268DE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360612" y="0"/>
            <a:ext cx="2436813" cy="6858001"/>
            <a:chOff x="1320800" y="0"/>
            <a:chExt cx="2436813" cy="6858001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3279962B-46D2-4E19-B632-39B80D1E8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321A335A-53CB-4C17-AB51-5D9C2DCB4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E0D557-405B-469F-AEDE-4E3404AA4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8D4E62F-9393-40A6-9E85-9F3B59C4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FABD11B1-DE89-45BC-8204-968C88AAD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AFA4965A-1FBC-44B8-B96A-3F5275C3A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399" y="685800"/>
            <a:ext cx="7345891" cy="1413933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30ACEC"/>
                </a:solidFill>
                <a:latin typeface="Californian FB" panose="0207040306080B030204" pitchFamily="18" charset="0"/>
              </a:rPr>
              <a:t>The Urgency of the Issue:</a:t>
            </a:r>
            <a:br>
              <a:rPr lang="en-US" u="sng" dirty="0">
                <a:solidFill>
                  <a:srgbClr val="30ACEC"/>
                </a:solidFill>
              </a:rPr>
            </a:br>
            <a:endParaRPr lang="en-IN" u="sng" dirty="0">
              <a:solidFill>
                <a:srgbClr val="30ACEC"/>
              </a:solidFill>
            </a:endParaRPr>
          </a:p>
        </p:txBody>
      </p:sp>
      <p:pic>
        <p:nvPicPr>
          <p:cNvPr id="5" name="Picture 4" descr="Snow Globe art">
            <a:extLst>
              <a:ext uri="{FF2B5EF4-FFF2-40B4-BE49-F238E27FC236}">
                <a16:creationId xmlns:a16="http://schemas.microsoft.com/office/drawing/2014/main" id="{54B39266-C22B-CC7D-FEFC-6D3C5F60E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3" r="39280" b="1"/>
          <a:stretch/>
        </p:blipFill>
        <p:spPr>
          <a:xfrm>
            <a:off x="20" y="10"/>
            <a:ext cx="3459143" cy="6857990"/>
          </a:xfrm>
          <a:custGeom>
            <a:avLst/>
            <a:gdLst/>
            <a:ahLst/>
            <a:cxnLst/>
            <a:rect l="l" t="t" r="r" b="b"/>
            <a:pathLst>
              <a:path w="3458633" h="6858000">
                <a:moveTo>
                  <a:pt x="0" y="0"/>
                </a:moveTo>
                <a:lnTo>
                  <a:pt x="3174999" y="0"/>
                </a:lnTo>
                <a:lnTo>
                  <a:pt x="2294466" y="5223932"/>
                </a:lnTo>
                <a:lnTo>
                  <a:pt x="3458633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399" y="2446581"/>
            <a:ext cx="7659156" cy="3005667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endParaRPr lang="en-US" sz="1700" dirty="0"/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r>
              <a:rPr lang="en-US" sz="1700" dirty="0"/>
              <a:t>Climate change is no longer a distant threat , it's a reality we face today. </a:t>
            </a:r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endParaRPr lang="en-US" sz="1700" dirty="0"/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r>
              <a:rPr lang="en-US" sz="1700" dirty="0"/>
              <a:t>Rising global temperatures, extreme weather events, and the loss of biodiversity all underscore the critical need to limit CO2 emissions. </a:t>
            </a:r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endParaRPr lang="en-US" sz="1700" dirty="0"/>
          </a:p>
          <a:p>
            <a:pPr marL="400050" indent="-400050">
              <a:lnSpc>
                <a:spcPct val="90000"/>
              </a:lnSpc>
              <a:buFont typeface="+mj-lt"/>
              <a:buAutoNum type="romanUcPeriod"/>
            </a:pPr>
            <a:r>
              <a:rPr lang="en-US" sz="1700" dirty="0"/>
              <a:t>Our ability to predict and manage these emissions plays an important role in shaping an Eco-friendly future.</a:t>
            </a:r>
            <a:br>
              <a:rPr lang="en-US" sz="1700" dirty="0"/>
            </a:br>
            <a:endParaRPr lang="en-IN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B9271-C1E9-281A-6FAA-A1D0A19605A6}"/>
              </a:ext>
            </a:extLst>
          </p:cNvPr>
          <p:cNvSpPr txBox="1"/>
          <p:nvPr/>
        </p:nvSpPr>
        <p:spPr>
          <a:xfrm>
            <a:off x="4286774" y="1702965"/>
            <a:ext cx="7021516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800" b="1" i="1" u="sng" dirty="0">
                <a:solidFill>
                  <a:srgbClr val="323D72"/>
                </a:solidFill>
              </a:rPr>
              <a:t>Before we dig into the </a:t>
            </a:r>
            <a:r>
              <a:rPr lang="en-US" b="1" i="1" u="sng" dirty="0">
                <a:solidFill>
                  <a:srgbClr val="323D72"/>
                </a:solidFill>
              </a:rPr>
              <a:t>analysis on</a:t>
            </a:r>
            <a:r>
              <a:rPr lang="en-US" sz="1600" b="1" i="1" u="sng" dirty="0">
                <a:solidFill>
                  <a:srgbClr val="323D72"/>
                </a:solidFill>
                <a:effectLst/>
                <a:latin typeface="Playfair Display" panose="020F0502020204030204" pitchFamily="2" charset="0"/>
              </a:rPr>
              <a:t> </a:t>
            </a:r>
            <a:r>
              <a:rPr lang="en-US" sz="1800" b="1" i="1" u="sng" dirty="0">
                <a:solidFill>
                  <a:srgbClr val="323D72"/>
                </a:solidFill>
              </a:rPr>
              <a:t>CO2 Emission , let's take a moment to reflect on the urgency of the issue.</a:t>
            </a:r>
          </a:p>
        </p:txBody>
      </p:sp>
    </p:spTree>
    <p:extLst>
      <p:ext uri="{BB962C8B-B14F-4D97-AF65-F5344CB8AC3E}">
        <p14:creationId xmlns:p14="http://schemas.microsoft.com/office/powerpoint/2010/main" val="182059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8F94D66-27EC-4CB8-8226-D7F41C161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A53964C-7D93-4C48-A4A6-C4C2C393C5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9C944EEC-539E-4389-8785-58E65D04E8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7836EB7E-895C-4D68-B92E-312B371CB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0F29242B-8CE7-4636-B326-4BEE42EB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D0B8E9A-7727-4AD9-974E-8815F0B20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CD6C65C-71BE-4549-926A-1C1135FD0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58348C3-6249-4952-AA86-C63DB35EA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E6174AD-DBB0-43E6-98C2-738DB3A15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59100" y="-4763"/>
            <a:ext cx="5014912" cy="6862763"/>
            <a:chOff x="2928938" y="-4763"/>
            <a:chExt cx="5014912" cy="6862763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50A59800-3661-4778-9D8A-F816C85C4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7A810977-C816-4698-B7E7-0E6BDED79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181E4B1B-2437-4A14-8927-817FC7AED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3F98AD26-9FF7-44EA-B876-9C857F8ED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32EBB12A-A9CE-446F-9462-15DAC0D0F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85925599-F99B-48E5-A384-76136C081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4832" y="266701"/>
            <a:ext cx="9833248" cy="26161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685800" indent="-685800">
              <a:lnSpc>
                <a:spcPct val="90000"/>
              </a:lnSpc>
            </a:pPr>
            <a:r>
              <a:rPr lang="en-US" sz="4400" b="1" u="sng" dirty="0">
                <a:solidFill>
                  <a:srgbClr val="30ACEC"/>
                </a:solidFill>
              </a:rPr>
              <a:t>Let's Begin :</a:t>
            </a:r>
            <a:br>
              <a:rPr lang="en-US" sz="4400" dirty="0">
                <a:solidFill>
                  <a:srgbClr val="30ACEC"/>
                </a:solidFill>
              </a:rPr>
            </a:br>
            <a:endParaRPr lang="en-US" sz="4400" dirty="0">
              <a:solidFill>
                <a:srgbClr val="30ACEC"/>
              </a:solidFill>
            </a:endParaRPr>
          </a:p>
        </p:txBody>
      </p:sp>
      <p:pic>
        <p:nvPicPr>
          <p:cNvPr id="7" name="Picture 6" descr="Graph on document with pen">
            <a:extLst>
              <a:ext uri="{FF2B5EF4-FFF2-40B4-BE49-F238E27FC236}">
                <a16:creationId xmlns:a16="http://schemas.microsoft.com/office/drawing/2014/main" id="{CFE799C5-7D41-21A6-21CA-AA99189A5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17" r="11975" b="9091"/>
          <a:stretch/>
        </p:blipFill>
        <p:spPr>
          <a:xfrm>
            <a:off x="20" y="10"/>
            <a:ext cx="5448280" cy="6857990"/>
          </a:xfrm>
          <a:custGeom>
            <a:avLst/>
            <a:gdLst/>
            <a:ahLst/>
            <a:cxnLst/>
            <a:rect l="l" t="t" r="r" b="b"/>
            <a:pathLst>
              <a:path w="5448300" h="6858000">
                <a:moveTo>
                  <a:pt x="0" y="0"/>
                </a:moveTo>
                <a:lnTo>
                  <a:pt x="3513666" y="0"/>
                </a:lnTo>
                <a:lnTo>
                  <a:pt x="2861733" y="2548466"/>
                </a:lnTo>
                <a:lnTo>
                  <a:pt x="5448300" y="6853767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ln w="3810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6008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1081548"/>
            <a:ext cx="3333495" cy="1504335"/>
          </a:xfrm>
        </p:spPr>
        <p:txBody>
          <a:bodyPr>
            <a:normAutofit/>
          </a:bodyPr>
          <a:lstStyle/>
          <a:p>
            <a:b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b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endParaRPr lang="en-IN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01858" y="2666999"/>
            <a:ext cx="3515949" cy="3124201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600" u="sng" dirty="0">
                <a:solidFill>
                  <a:srgbClr val="323D7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Importing the required libraries :</a:t>
            </a:r>
            <a:endParaRPr lang="en-IN" sz="1600" u="sng" dirty="0">
              <a:solidFill>
                <a:srgbClr val="323D72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F4B50BB0-8741-BD0D-6411-C13CD9B13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033" y="2250904"/>
            <a:ext cx="6240990" cy="192284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66576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616B3DC-C165-433D-9187-62DCC0E31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97E1BF84-9824-4B0E-98DF-F0F7181DD0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A85FA340-7392-4303-9707-A12F45A46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9">
              <a:extLst>
                <a:ext uri="{FF2B5EF4-FFF2-40B4-BE49-F238E27FC236}">
                  <a16:creationId xmlns:a16="http://schemas.microsoft.com/office/drawing/2014/main" id="{758A9051-2BD9-4868-8B84-344752FA2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10">
              <a:extLst>
                <a:ext uri="{FF2B5EF4-FFF2-40B4-BE49-F238E27FC236}">
                  <a16:creationId xmlns:a16="http://schemas.microsoft.com/office/drawing/2014/main" id="{58264C49-3539-4CBD-8F11-1106C8B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11">
              <a:extLst>
                <a:ext uri="{FF2B5EF4-FFF2-40B4-BE49-F238E27FC236}">
                  <a16:creationId xmlns:a16="http://schemas.microsoft.com/office/drawing/2014/main" id="{DE862133-5C7E-4B32-9786-0B33BC51A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2">
              <a:extLst>
                <a:ext uri="{FF2B5EF4-FFF2-40B4-BE49-F238E27FC236}">
                  <a16:creationId xmlns:a16="http://schemas.microsoft.com/office/drawing/2014/main" id="{90925F6C-DF03-4707-9176-6049F049B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6073935-E043-4801-AF06-06093A914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826" y="2494491"/>
            <a:ext cx="4237529" cy="56726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457200" indent="-457200" algn="r">
              <a:buFont typeface="Wingdings" panose="05000000000000000000" pitchFamily="2" charset="2"/>
              <a:buChar char="Ø"/>
            </a:pPr>
            <a:r>
              <a:rPr lang="en-US" sz="3200" u="sng" dirty="0">
                <a:solidFill>
                  <a:srgbClr val="323D72"/>
                </a:solidFill>
              </a:rPr>
              <a:t>Importing the dataset :</a:t>
            </a:r>
            <a:endParaRPr lang="en-US" sz="3200" dirty="0">
              <a:solidFill>
                <a:srgbClr val="323D72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C26FF4-D6F9-4A94-A837-D051A101ED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86714" y="-4763"/>
            <a:ext cx="5014912" cy="6862763"/>
            <a:chOff x="2928938" y="-4763"/>
            <a:chExt cx="5014912" cy="6862763"/>
          </a:xfrm>
        </p:grpSpPr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EFFE501B-F9EC-4229-99D6-F39E38A71B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B064C6A0-3DE4-4F4A-B650-78A628163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5">
              <a:extLst>
                <a:ext uri="{FF2B5EF4-FFF2-40B4-BE49-F238E27FC236}">
                  <a16:creationId xmlns:a16="http://schemas.microsoft.com/office/drawing/2014/main" id="{43CD3E83-3D0D-40EE-B1A2-9C989EBF2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6">
              <a:extLst>
                <a:ext uri="{FF2B5EF4-FFF2-40B4-BE49-F238E27FC236}">
                  <a16:creationId xmlns:a16="http://schemas.microsoft.com/office/drawing/2014/main" id="{71553909-760D-4B98-96A4-F9F48339AF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F006A6C-F843-49BC-AC84-89BD2AF58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62AEE6F3-16F4-4944-8459-4D5EEA341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" name="Rounded Rectangle 16">
            <a:extLst>
              <a:ext uri="{FF2B5EF4-FFF2-40B4-BE49-F238E27FC236}">
                <a16:creationId xmlns:a16="http://schemas.microsoft.com/office/drawing/2014/main" id="{8D6B9972-4A81-4223-9901-0E559A1D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693" y="648931"/>
            <a:ext cx="685443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E0D09-A0E4-C5B7-F160-5FDA410B5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97" y="1961190"/>
            <a:ext cx="6305224" cy="220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08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120" y="1514764"/>
            <a:ext cx="3420664" cy="9236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rgbClr val="323D72"/>
                </a:solidFill>
              </a:rPr>
              <a:t>Removing Duplicates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8358B4-E109-D05D-8660-F8E695052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318" y="867423"/>
            <a:ext cx="6108986" cy="238250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1F36FB-7F6B-64A4-ACDF-0E75E7699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1784" y="3754004"/>
            <a:ext cx="6421735" cy="1765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6CBB4D-84C6-A445-7823-893428664A4E}"/>
              </a:ext>
            </a:extLst>
          </p:cNvPr>
          <p:cNvSpPr txBox="1"/>
          <p:nvPr/>
        </p:nvSpPr>
        <p:spPr>
          <a:xfrm>
            <a:off x="954319" y="4243013"/>
            <a:ext cx="3420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u="sng" dirty="0">
                <a:solidFill>
                  <a:srgbClr val="323D72"/>
                </a:solidFill>
              </a:rPr>
              <a:t>Summarizing The Data</a:t>
            </a:r>
          </a:p>
        </p:txBody>
      </p:sp>
    </p:spTree>
    <p:extLst>
      <p:ext uri="{BB962C8B-B14F-4D97-AF65-F5344CB8AC3E}">
        <p14:creationId xmlns:p14="http://schemas.microsoft.com/office/powerpoint/2010/main" val="310625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ith her head on her hand&#10;&#10;Description automatically generated">
            <a:extLst>
              <a:ext uri="{FF2B5EF4-FFF2-40B4-BE49-F238E27FC236}">
                <a16:creationId xmlns:a16="http://schemas.microsoft.com/office/drawing/2014/main" id="{D05A234D-15B5-2D1D-511B-BFA07FDDD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63" y="1371600"/>
            <a:ext cx="5486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8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8222" y="1476419"/>
            <a:ext cx="3995556" cy="444265"/>
          </a:xfrm>
        </p:spPr>
        <p:txBody>
          <a:bodyPr>
            <a:noAutofit/>
          </a:bodyPr>
          <a:lstStyle/>
          <a:p>
            <a:r>
              <a:rPr lang="en-IN" sz="4800" b="1" dirty="0">
                <a:solidFill>
                  <a:srgbClr val="30ACE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B6480-2A9D-F403-6028-EA08C4BEAC71}"/>
              </a:ext>
            </a:extLst>
          </p:cNvPr>
          <p:cNvSpPr txBox="1"/>
          <p:nvPr/>
        </p:nvSpPr>
        <p:spPr>
          <a:xfrm>
            <a:off x="2712203" y="2301498"/>
            <a:ext cx="7353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rgbClr val="323D72"/>
                </a:solidFill>
              </a:rPr>
              <a:t>Why don’t we leave coding behind and focus on understanding the data</a:t>
            </a:r>
          </a:p>
        </p:txBody>
      </p:sp>
    </p:spTree>
    <p:extLst>
      <p:ext uri="{BB962C8B-B14F-4D97-AF65-F5344CB8AC3E}">
        <p14:creationId xmlns:p14="http://schemas.microsoft.com/office/powerpoint/2010/main" val="234303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1145</TotalTime>
  <Words>391</Words>
  <Application>Microsoft Office PowerPoint</Application>
  <PresentationFormat>Widescreen</PresentationFormat>
  <Paragraphs>56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 Light</vt:lpstr>
      <vt:lpstr>Californian FB</vt:lpstr>
      <vt:lpstr>Cambria</vt:lpstr>
      <vt:lpstr>Cambria Math</vt:lpstr>
      <vt:lpstr>Corbel</vt:lpstr>
      <vt:lpstr>Google Sans</vt:lpstr>
      <vt:lpstr>Playfair Display</vt:lpstr>
      <vt:lpstr>Wingdings</vt:lpstr>
      <vt:lpstr>Parallax</vt:lpstr>
      <vt:lpstr>        CO2  Emissions                    by vehicles.</vt:lpstr>
      <vt:lpstr> Introduction: </vt:lpstr>
      <vt:lpstr>The Urgency of the Issue: </vt:lpstr>
      <vt:lpstr>Let's Begin : </vt:lpstr>
      <vt:lpstr>  </vt:lpstr>
      <vt:lpstr>Importing the dataset :</vt:lpstr>
      <vt:lpstr>Removing Duplicates</vt:lpstr>
      <vt:lpstr>PowerPoint Presentation</vt:lpstr>
      <vt:lpstr>NOW</vt:lpstr>
      <vt:lpstr>Checking correlation:</vt:lpstr>
      <vt:lpstr>PowerPoint Presentation</vt:lpstr>
      <vt:lpstr>PowerPoint Presentation</vt:lpstr>
      <vt:lpstr>PowerPoint Presentation</vt:lpstr>
      <vt:lpstr>PowerPoint Presentation</vt:lpstr>
      <vt:lpstr>Conclusion On Fuel :</vt:lpstr>
      <vt:lpstr>Engine Size :</vt:lpstr>
      <vt:lpstr>Engine Size :</vt:lpstr>
      <vt:lpstr>Engine Size :</vt:lpstr>
      <vt:lpstr>Cylinders :</vt:lpstr>
      <vt:lpstr>Cylinders :</vt:lpstr>
      <vt:lpstr>Conclusion on Engine Size and Cylinders :</vt:lpstr>
      <vt:lpstr>Conclusion on Engine Size and Cylinders :</vt:lpstr>
      <vt:lpstr>Vehicle Class :</vt:lpstr>
      <vt:lpstr>Vehicle Class :</vt:lpstr>
      <vt:lpstr>Vehicle Class :</vt:lpstr>
      <vt:lpstr>Conclusion on Vehicle Class:</vt:lpstr>
      <vt:lpstr>Conclusion :</vt:lpstr>
      <vt:lpstr>THANK YOU.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Prediction on       CO2 Emissions                    by vehicles.</dc:title>
  <dc:creator>Microsoft account</dc:creator>
  <cp:lastModifiedBy>محمود حسن سيد محمد</cp:lastModifiedBy>
  <cp:revision>126</cp:revision>
  <dcterms:created xsi:type="dcterms:W3CDTF">2023-11-18T07:21:00Z</dcterms:created>
  <dcterms:modified xsi:type="dcterms:W3CDTF">2024-03-07T13:22:48Z</dcterms:modified>
</cp:coreProperties>
</file>